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58" r:id="rId4"/>
    <p:sldId id="265" r:id="rId5"/>
    <p:sldId id="266" r:id="rId6"/>
    <p:sldId id="259" r:id="rId7"/>
    <p:sldId id="261" r:id="rId8"/>
    <p:sldId id="262" r:id="rId9"/>
    <p:sldId id="263" r:id="rId10"/>
    <p:sldId id="267" r:id="rId11"/>
    <p:sldId id="260" r:id="rId12"/>
    <p:sldId id="264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40FC1A-A41C-4D63-8BEE-3D85E2775C65}" type="datetimeFigureOut">
              <a:rPr lang="en-US" smtClean="0"/>
              <a:pPr/>
              <a:t>1/18/2010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A316E6-55DD-44E0-B255-AFB30CB9205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B88683-1245-40C2-A07E-E9C7A4711FEE}" type="datetimeFigureOut">
              <a:rPr lang="en-US" smtClean="0"/>
              <a:pPr/>
              <a:t>1/18/2010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CF61A2-8047-4C97-9A1D-B3AB635E5A7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CF61A2-8047-4C97-9A1D-B3AB635E5A77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CF61A2-8047-4C97-9A1D-B3AB635E5A77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CF61A2-8047-4C97-9A1D-B3AB635E5A77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CF61A2-8047-4C97-9A1D-B3AB635E5A77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CF61A2-8047-4C97-9A1D-B3AB635E5A77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CF61A2-8047-4C97-9A1D-B3AB635E5A77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CF61A2-8047-4C97-9A1D-B3AB635E5A77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CF61A2-8047-4C97-9A1D-B3AB635E5A77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CF61A2-8047-4C97-9A1D-B3AB635E5A77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CF61A2-8047-4C97-9A1D-B3AB635E5A77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CF61A2-8047-4C97-9A1D-B3AB635E5A77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CF61A2-8047-4C97-9A1D-B3AB635E5A77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CF61A2-8047-4C97-9A1D-B3AB635E5A77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CF61A2-8047-4C97-9A1D-B3AB635E5A77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989230-F944-4F74-BBDC-99A15F13D26E}" type="datetimeFigureOut">
              <a:rPr lang="en-US" smtClean="0"/>
              <a:pPr/>
              <a:t>1/18/2010</a:t>
            </a:fld>
            <a:endParaRPr lang="en-US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A496DF-D55B-41AF-A7C9-79F248F2349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989230-F944-4F74-BBDC-99A15F13D26E}" type="datetimeFigureOut">
              <a:rPr lang="en-US" smtClean="0"/>
              <a:pPr/>
              <a:t>1/18/2010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A496DF-D55B-41AF-A7C9-79F248F2349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989230-F944-4F74-BBDC-99A15F13D26E}" type="datetimeFigureOut">
              <a:rPr lang="en-US" smtClean="0"/>
              <a:pPr/>
              <a:t>1/18/2010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A496DF-D55B-41AF-A7C9-79F248F2349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989230-F944-4F74-BBDC-99A15F13D26E}" type="datetimeFigureOut">
              <a:rPr lang="en-US" smtClean="0"/>
              <a:pPr/>
              <a:t>1/18/2010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A496DF-D55B-41AF-A7C9-79F248F2349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989230-F944-4F74-BBDC-99A15F13D26E}" type="datetimeFigureOut">
              <a:rPr lang="en-US" smtClean="0"/>
              <a:pPr/>
              <a:t>1/18/2010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A496DF-D55B-41AF-A7C9-79F248F2349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989230-F944-4F74-BBDC-99A15F13D26E}" type="datetimeFigureOut">
              <a:rPr lang="en-US" smtClean="0"/>
              <a:pPr/>
              <a:t>1/18/2010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A496DF-D55B-41AF-A7C9-79F248F2349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989230-F944-4F74-BBDC-99A15F13D26E}" type="datetimeFigureOut">
              <a:rPr lang="en-US" smtClean="0"/>
              <a:pPr/>
              <a:t>1/18/2010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A496DF-D55B-41AF-A7C9-79F248F2349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989230-F944-4F74-BBDC-99A15F13D26E}" type="datetimeFigureOut">
              <a:rPr lang="en-US" smtClean="0"/>
              <a:pPr/>
              <a:t>1/18/2010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A496DF-D55B-41AF-A7C9-79F248F2349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989230-F944-4F74-BBDC-99A15F13D26E}" type="datetimeFigureOut">
              <a:rPr lang="en-US" smtClean="0"/>
              <a:pPr/>
              <a:t>1/18/2010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A496DF-D55B-41AF-A7C9-79F248F2349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989230-F944-4F74-BBDC-99A15F13D26E}" type="datetimeFigureOut">
              <a:rPr lang="en-US" smtClean="0"/>
              <a:pPr/>
              <a:t>1/18/2010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A496DF-D55B-41AF-A7C9-79F248F2349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989230-F944-4F74-BBDC-99A15F13D26E}" type="datetimeFigureOut">
              <a:rPr lang="en-US" smtClean="0"/>
              <a:pPr/>
              <a:t>1/18/2010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A496DF-D55B-41AF-A7C9-79F248F2349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B989230-F944-4F74-BBDC-99A15F13D26E}" type="datetimeFigureOut">
              <a:rPr lang="en-US" smtClean="0"/>
              <a:pPr/>
              <a:t>1/18/2010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91A496DF-D55B-41AF-A7C9-79F248F2349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7800" y="228600"/>
            <a:ext cx="7406640" cy="5029200"/>
          </a:xfrm>
        </p:spPr>
        <p:txBody>
          <a:bodyPr>
            <a:normAutofit fontScale="90000"/>
          </a:bodyPr>
          <a:lstStyle/>
          <a:p>
            <a:r>
              <a:rPr lang="en-US" sz="5300" dirty="0" smtClean="0"/>
              <a:t>Occupational Information Development Advisory Panel (OIDAP):  Restructuring and Transition into R&amp;D Phase Activities and Recommendations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5029200"/>
            <a:ext cx="7406640" cy="1447800"/>
          </a:xfrm>
        </p:spPr>
        <p:txBody>
          <a:bodyPr/>
          <a:lstStyle/>
          <a:p>
            <a:r>
              <a:rPr lang="en-US" dirty="0" smtClean="0"/>
              <a:t>20 January 2010</a:t>
            </a:r>
          </a:p>
          <a:p>
            <a:r>
              <a:rPr lang="en-US" dirty="0" smtClean="0"/>
              <a:t>Mary Barros-Bailey, PhD</a:t>
            </a:r>
          </a:p>
          <a:p>
            <a:r>
              <a:rPr lang="en-US" dirty="0" smtClean="0"/>
              <a:t>Chair, OIDAP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0"/>
            <a:ext cx="7498080" cy="914400"/>
          </a:xfrm>
        </p:spPr>
        <p:txBody>
          <a:bodyPr/>
          <a:lstStyle/>
          <a:p>
            <a:r>
              <a:rPr lang="en-US" dirty="0" smtClean="0"/>
              <a:t>Subcommittees and Chairs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838200"/>
            <a:ext cx="8153400" cy="60198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i="1" u="sng" dirty="0" smtClean="0"/>
              <a:t>Short-term Consultative Groups (Internal/External)</a:t>
            </a:r>
          </a:p>
          <a:p>
            <a:pPr>
              <a:buNone/>
            </a:pPr>
            <a:endParaRPr lang="en-US" sz="800" b="1" i="1" dirty="0" smtClean="0"/>
          </a:p>
          <a:p>
            <a:r>
              <a:rPr lang="en-US" b="1" dirty="0" smtClean="0"/>
              <a:t>Roundtables</a:t>
            </a:r>
          </a:p>
          <a:p>
            <a:r>
              <a:rPr lang="en-US" b="1" dirty="0" smtClean="0"/>
              <a:t>Ad Hoc</a:t>
            </a:r>
          </a:p>
          <a:p>
            <a:r>
              <a:rPr lang="en-US" b="1" dirty="0" smtClean="0"/>
              <a:t>Focus Groups</a:t>
            </a:r>
          </a:p>
          <a:p>
            <a:r>
              <a:rPr lang="en-US" b="1" dirty="0" smtClean="0"/>
              <a:t>Online Communities</a:t>
            </a:r>
          </a:p>
          <a:p>
            <a:pPr algn="ctr">
              <a:buNone/>
            </a:pPr>
            <a:r>
              <a:rPr lang="en-US" sz="1100" b="1" i="1" dirty="0" smtClean="0">
                <a:latin typeface="Arial"/>
                <a:cs typeface="Arial"/>
              </a:rPr>
              <a:t>♦ ♦</a:t>
            </a:r>
            <a:r>
              <a:rPr lang="en-US" sz="1100" b="1" i="1" dirty="0" smtClean="0"/>
              <a:t> </a:t>
            </a:r>
            <a:r>
              <a:rPr lang="en-US" sz="1100" b="1" i="1" dirty="0" smtClean="0">
                <a:latin typeface="Arial"/>
                <a:cs typeface="Arial"/>
              </a:rPr>
              <a:t>♦ ♦ ♦</a:t>
            </a:r>
            <a:r>
              <a:rPr lang="en-US" sz="1100" b="1" i="1" dirty="0" smtClean="0"/>
              <a:t> </a:t>
            </a:r>
            <a:r>
              <a:rPr lang="en-US" sz="1100" b="1" i="1" dirty="0" smtClean="0">
                <a:latin typeface="Arial"/>
                <a:cs typeface="Arial"/>
              </a:rPr>
              <a:t>♦</a:t>
            </a:r>
            <a:endParaRPr lang="en-US" sz="1100" b="1" dirty="0" smtClean="0"/>
          </a:p>
          <a:p>
            <a:pPr>
              <a:buNone/>
            </a:pPr>
            <a:r>
              <a:rPr lang="en-US" b="1" i="1" u="sng" dirty="0" smtClean="0"/>
              <a:t>Administrative</a:t>
            </a:r>
          </a:p>
          <a:p>
            <a:pPr>
              <a:buNone/>
            </a:pPr>
            <a:endParaRPr lang="en-US" sz="800" b="1" i="1" u="sng" dirty="0" smtClean="0"/>
          </a:p>
          <a:p>
            <a:r>
              <a:rPr lang="en-US" b="1" dirty="0" smtClean="0"/>
              <a:t>Executive Subcommittee</a:t>
            </a:r>
            <a:r>
              <a:rPr lang="en-US" dirty="0" smtClean="0"/>
              <a:t>: Mary Barros-Bailey</a:t>
            </a:r>
          </a:p>
          <a:p>
            <a:r>
              <a:rPr lang="en-US" b="1" dirty="0" smtClean="0"/>
              <a:t>Panel Governance/Administration</a:t>
            </a:r>
            <a:r>
              <a:rPr lang="en-US" dirty="0" smtClean="0"/>
              <a:t>: Mary Barros-Bailey, Chair; Sylvia Karman, Project Director; Debra Tidwell-Peters, Designated Federal Officer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44562"/>
          </a:xfrm>
        </p:spPr>
        <p:txBody>
          <a:bodyPr/>
          <a:lstStyle/>
          <a:p>
            <a:r>
              <a:rPr lang="en-US" sz="4800" dirty="0" smtClean="0"/>
              <a:t>Transition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219200"/>
            <a:ext cx="7866888" cy="5638800"/>
          </a:xfrm>
        </p:spPr>
        <p:txBody>
          <a:bodyPr>
            <a:normAutofit fontScale="92500" lnSpcReduction="10000"/>
          </a:bodyPr>
          <a:lstStyle/>
          <a:p>
            <a:pPr lvl="1">
              <a:buFont typeface="Arial" pitchFamily="34" charset="0"/>
              <a:buChar char="•"/>
            </a:pPr>
            <a:r>
              <a:rPr lang="en-US" sz="3600" i="1" dirty="0" smtClean="0"/>
              <a:t>November</a:t>
            </a:r>
          </a:p>
          <a:p>
            <a:pPr lvl="2">
              <a:buFont typeface="Arial" pitchFamily="34" charset="0"/>
              <a:buChar char="•"/>
            </a:pPr>
            <a:r>
              <a:rPr lang="en-US" sz="3200" dirty="0" smtClean="0"/>
              <a:t>Briefing with Commissioner Astrue</a:t>
            </a:r>
          </a:p>
          <a:p>
            <a:pPr lvl="2">
              <a:buFont typeface="Arial" pitchFamily="34" charset="0"/>
              <a:buChar char="•"/>
            </a:pPr>
            <a:r>
              <a:rPr lang="en-US" sz="3200" dirty="0" smtClean="0"/>
              <a:t>Begin Formal Feedback </a:t>
            </a:r>
            <a:r>
              <a:rPr lang="en-US" sz="3200" dirty="0" smtClean="0"/>
              <a:t>Period</a:t>
            </a:r>
            <a:endParaRPr lang="en-US" sz="3200" dirty="0" smtClean="0"/>
          </a:p>
          <a:p>
            <a:pPr lvl="2">
              <a:buNone/>
            </a:pPr>
            <a:endParaRPr lang="en-US" sz="800" dirty="0" smtClean="0"/>
          </a:p>
          <a:p>
            <a:pPr lvl="1">
              <a:buFont typeface="Arial" pitchFamily="34" charset="0"/>
              <a:buChar char="•"/>
            </a:pPr>
            <a:r>
              <a:rPr lang="en-US" sz="3600" i="1" dirty="0" smtClean="0"/>
              <a:t>December</a:t>
            </a:r>
          </a:p>
          <a:p>
            <a:pPr lvl="2">
              <a:buFont typeface="Arial" pitchFamily="34" charset="0"/>
              <a:buChar char="•"/>
            </a:pPr>
            <a:r>
              <a:rPr lang="en-US" sz="3200" dirty="0" smtClean="0"/>
              <a:t>OIDAP Teleconference</a:t>
            </a:r>
          </a:p>
          <a:p>
            <a:pPr lvl="2">
              <a:buFont typeface="Arial" pitchFamily="34" charset="0"/>
              <a:buChar char="•"/>
            </a:pPr>
            <a:r>
              <a:rPr lang="en-US" sz="3200" dirty="0" smtClean="0"/>
              <a:t>Investigate inferences in SSA disability process</a:t>
            </a:r>
          </a:p>
          <a:p>
            <a:pPr lvl="2">
              <a:buFont typeface="Arial" pitchFamily="34" charset="0"/>
              <a:buChar char="•"/>
            </a:pPr>
            <a:r>
              <a:rPr lang="en-US" sz="3200" dirty="0" smtClean="0"/>
              <a:t>Individual Panel member involvement in OIS project development activities</a:t>
            </a:r>
            <a:endParaRPr lang="en-US" sz="3200" dirty="0" smtClean="0"/>
          </a:p>
          <a:p>
            <a:pPr lvl="2">
              <a:buFont typeface="Arial" pitchFamily="34" charset="0"/>
              <a:buChar char="•"/>
            </a:pPr>
            <a:r>
              <a:rPr lang="en-US" sz="3200" dirty="0" smtClean="0"/>
              <a:t>User Needs &amp; Relations outreach plan (e.g., FAQs, contact of meeting attendees, etc.)</a:t>
            </a:r>
            <a:endParaRPr lang="en-US" sz="3200" dirty="0" smtClean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219200"/>
            <a:ext cx="8153400" cy="5638800"/>
          </a:xfrm>
        </p:spPr>
        <p:txBody>
          <a:bodyPr>
            <a:normAutofit/>
          </a:bodyPr>
          <a:lstStyle/>
          <a:p>
            <a:r>
              <a:rPr lang="en-US" sz="3600" i="1" dirty="0" smtClean="0"/>
              <a:t>January</a:t>
            </a:r>
          </a:p>
          <a:p>
            <a:pPr lvl="1"/>
            <a:r>
              <a:rPr lang="en-US" sz="3200" dirty="0" smtClean="0"/>
              <a:t>New Panel Members</a:t>
            </a:r>
          </a:p>
          <a:p>
            <a:pPr lvl="2"/>
            <a:r>
              <a:rPr lang="en-US" sz="2800" dirty="0" smtClean="0"/>
              <a:t>Labor Economics</a:t>
            </a:r>
          </a:p>
          <a:p>
            <a:pPr lvl="2"/>
            <a:r>
              <a:rPr lang="en-US" sz="2800" dirty="0" smtClean="0"/>
              <a:t>Quantitative Psychology</a:t>
            </a:r>
            <a:endParaRPr lang="en-US" sz="2800" dirty="0" smtClean="0"/>
          </a:p>
          <a:p>
            <a:pPr lvl="1"/>
            <a:r>
              <a:rPr lang="en-US" sz="3600" dirty="0" smtClean="0"/>
              <a:t>Feedback from User Organizations</a:t>
            </a:r>
          </a:p>
          <a:p>
            <a:pPr lvl="1"/>
            <a:r>
              <a:rPr lang="en-US" sz="3600" dirty="0" smtClean="0"/>
              <a:t>Extended Public </a:t>
            </a:r>
            <a:r>
              <a:rPr lang="en-US" sz="3600" dirty="0" smtClean="0"/>
              <a:t>Comment</a:t>
            </a:r>
          </a:p>
          <a:p>
            <a:pPr lvl="1"/>
            <a:r>
              <a:rPr lang="en-US" sz="3600" dirty="0" smtClean="0"/>
              <a:t>Encourage </a:t>
            </a:r>
            <a:r>
              <a:rPr lang="en-US" sz="3600" dirty="0" smtClean="0"/>
              <a:t>Feedback Throughout Entire Panel Process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447800" y="304800"/>
            <a:ext cx="7498080" cy="914400"/>
          </a:xfrm>
        </p:spPr>
        <p:txBody>
          <a:bodyPr/>
          <a:lstStyle/>
          <a:p>
            <a:r>
              <a:rPr lang="en-US" sz="4800" dirty="0" smtClean="0"/>
              <a:t>Transition</a:t>
            </a:r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0"/>
            <a:ext cx="7498080" cy="1143000"/>
          </a:xfrm>
        </p:spPr>
        <p:txBody>
          <a:bodyPr>
            <a:normAutofit/>
          </a:bodyPr>
          <a:lstStyle/>
          <a:p>
            <a:r>
              <a:rPr lang="en-US" sz="4800" dirty="0" smtClean="0"/>
              <a:t>Looking Forward: R&amp;D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990600"/>
            <a:ext cx="8153400" cy="5867400"/>
          </a:xfrm>
        </p:spPr>
        <p:txBody>
          <a:bodyPr>
            <a:normAutofit fontScale="92500"/>
          </a:bodyPr>
          <a:lstStyle/>
          <a:p>
            <a:r>
              <a:rPr lang="en-US" i="1" dirty="0" smtClean="0"/>
              <a:t>January Meeting</a:t>
            </a:r>
          </a:p>
          <a:p>
            <a:pPr lvl="1"/>
            <a:r>
              <a:rPr lang="en-US" dirty="0" smtClean="0"/>
              <a:t>User feedback on recommendations to SSA</a:t>
            </a:r>
          </a:p>
          <a:p>
            <a:pPr lvl="1"/>
            <a:r>
              <a:rPr lang="en-US" dirty="0" smtClean="0"/>
              <a:t>Draft work plan review and deliberation</a:t>
            </a:r>
          </a:p>
          <a:p>
            <a:r>
              <a:rPr lang="en-US" i="1" dirty="0" smtClean="0"/>
              <a:t>February Activities</a:t>
            </a:r>
          </a:p>
          <a:p>
            <a:pPr lvl="1"/>
            <a:r>
              <a:rPr lang="en-US" dirty="0" smtClean="0"/>
              <a:t>Close of formal feedback period</a:t>
            </a:r>
          </a:p>
          <a:p>
            <a:pPr lvl="1"/>
            <a:r>
              <a:rPr lang="en-US" dirty="0" smtClean="0"/>
              <a:t>Refinement of work plan</a:t>
            </a:r>
          </a:p>
          <a:p>
            <a:r>
              <a:rPr lang="en-US" i="1" dirty="0" smtClean="0"/>
              <a:t>March Meeting</a:t>
            </a:r>
          </a:p>
          <a:p>
            <a:pPr lvl="1"/>
            <a:r>
              <a:rPr lang="en-US" dirty="0" smtClean="0"/>
              <a:t>Report on formal feedback results</a:t>
            </a:r>
          </a:p>
          <a:p>
            <a:pPr lvl="1"/>
            <a:r>
              <a:rPr lang="en-US" dirty="0" smtClean="0"/>
              <a:t>Work plan implementation</a:t>
            </a:r>
          </a:p>
          <a:p>
            <a:pPr lvl="1"/>
            <a:r>
              <a:rPr lang="en-US" dirty="0" smtClean="0"/>
              <a:t>Professional development of Panel on technical or other matters important to requested advice and recommendations for emerging activities and phases</a:t>
            </a:r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0"/>
            <a:ext cx="7498080" cy="1143000"/>
          </a:xfrm>
        </p:spPr>
        <p:txBody>
          <a:bodyPr/>
          <a:lstStyle/>
          <a:p>
            <a:r>
              <a:rPr lang="en-US" dirty="0" smtClean="0"/>
              <a:t>Five Things To Take Away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066800"/>
            <a:ext cx="8153400" cy="5791200"/>
          </a:xfrm>
        </p:spPr>
        <p:txBody>
          <a:bodyPr/>
          <a:lstStyle/>
          <a:p>
            <a:pPr marL="596646" indent="-514350">
              <a:buFont typeface="+mj-lt"/>
              <a:buAutoNum type="arabicPeriod"/>
            </a:pPr>
            <a:r>
              <a:rPr lang="en-US" sz="2800" dirty="0" smtClean="0"/>
              <a:t>First year of activities specific to advice and recommendations on </a:t>
            </a:r>
            <a:r>
              <a:rPr lang="en-US" sz="2800" b="1" dirty="0" smtClean="0"/>
              <a:t>data elements </a:t>
            </a:r>
            <a:r>
              <a:rPr lang="en-US" sz="2800" dirty="0" smtClean="0"/>
              <a:t>for the </a:t>
            </a:r>
            <a:r>
              <a:rPr lang="en-US" sz="2800" b="1" dirty="0" smtClean="0"/>
              <a:t>content model </a:t>
            </a:r>
            <a:r>
              <a:rPr lang="en-US" sz="2800" dirty="0" smtClean="0"/>
              <a:t>and </a:t>
            </a:r>
            <a:r>
              <a:rPr lang="en-US" sz="2800" b="1" dirty="0" smtClean="0"/>
              <a:t>classification</a:t>
            </a:r>
          </a:p>
          <a:p>
            <a:pPr marL="596646" indent="-514350">
              <a:buFont typeface="+mj-lt"/>
              <a:buAutoNum type="arabicPeriod"/>
            </a:pPr>
            <a:r>
              <a:rPr lang="en-US" sz="2800" dirty="0" smtClean="0"/>
              <a:t>This is </a:t>
            </a:r>
            <a:r>
              <a:rPr lang="en-US" sz="2800" b="1" dirty="0" smtClean="0">
                <a:solidFill>
                  <a:srgbClr val="FF0000"/>
                </a:solidFill>
              </a:rPr>
              <a:t>only the beginning</a:t>
            </a:r>
          </a:p>
          <a:p>
            <a:pPr marL="596646" indent="-514350">
              <a:buFont typeface="+mj-lt"/>
              <a:buAutoNum type="arabicPeriod"/>
            </a:pPr>
            <a:r>
              <a:rPr lang="en-US" sz="2800" b="1" dirty="0" smtClean="0"/>
              <a:t>Transitioning</a:t>
            </a:r>
            <a:r>
              <a:rPr lang="en-US" sz="2800" dirty="0" smtClean="0"/>
              <a:t> between identifying data elements and </a:t>
            </a:r>
            <a:r>
              <a:rPr lang="en-US" sz="2800" dirty="0" smtClean="0"/>
              <a:t>R&amp;D phases</a:t>
            </a:r>
            <a:endParaRPr lang="en-US" sz="2800" dirty="0" smtClean="0"/>
          </a:p>
          <a:p>
            <a:pPr marL="596646" indent="-514350">
              <a:buFont typeface="+mj-lt"/>
              <a:buAutoNum type="arabicPeriod"/>
            </a:pPr>
            <a:r>
              <a:rPr lang="en-US" sz="2800" dirty="0" smtClean="0"/>
              <a:t>Panel </a:t>
            </a:r>
            <a:r>
              <a:rPr lang="en-US" sz="2800" b="1" dirty="0" smtClean="0"/>
              <a:t>structure specific to dynamic process</a:t>
            </a:r>
            <a:r>
              <a:rPr lang="en-US" sz="2800" dirty="0" smtClean="0"/>
              <a:t> between research of the OIS and communication from and to the internal/external users, other stakeholders, and researchers</a:t>
            </a:r>
            <a:endParaRPr lang="en-US" dirty="0" smtClean="0"/>
          </a:p>
          <a:p>
            <a:pPr marL="596646" indent="-514350">
              <a:buFont typeface="+mj-lt"/>
              <a:buAutoNum type="arabicPeriod"/>
            </a:pPr>
            <a:r>
              <a:rPr lang="en-US" sz="2800" b="1" dirty="0" smtClean="0"/>
              <a:t>Looking forward </a:t>
            </a:r>
            <a:r>
              <a:rPr lang="en-US" sz="2800" dirty="0" smtClean="0"/>
              <a:t>– project and Panel plan draft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52400"/>
            <a:ext cx="7498080" cy="1143000"/>
          </a:xfrm>
        </p:spPr>
        <p:txBody>
          <a:bodyPr>
            <a:normAutofit/>
          </a:bodyPr>
          <a:lstStyle/>
          <a:p>
            <a:r>
              <a:rPr lang="en-US" sz="4800" dirty="0" smtClean="0"/>
              <a:t>What Will We Cover?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219200"/>
            <a:ext cx="7790688" cy="5334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Panel’s </a:t>
            </a:r>
            <a:r>
              <a:rPr lang="en-US" sz="3600" b="1" dirty="0" smtClean="0"/>
              <a:t>first year </a:t>
            </a:r>
            <a:r>
              <a:rPr lang="en-US" sz="3600" dirty="0" smtClean="0"/>
              <a:t>of activities</a:t>
            </a:r>
          </a:p>
          <a:p>
            <a:pPr>
              <a:buNone/>
            </a:pPr>
            <a:endParaRPr lang="en-US" sz="800" dirty="0" smtClean="0"/>
          </a:p>
          <a:p>
            <a:r>
              <a:rPr lang="en-US" sz="3600" b="1" dirty="0" smtClean="0"/>
              <a:t>Transition</a:t>
            </a:r>
            <a:r>
              <a:rPr lang="en-US" sz="3600" dirty="0" smtClean="0"/>
              <a:t> Phase</a:t>
            </a:r>
          </a:p>
          <a:p>
            <a:pPr>
              <a:buNone/>
            </a:pPr>
            <a:endParaRPr lang="en-US" sz="800" dirty="0" smtClean="0"/>
          </a:p>
          <a:p>
            <a:r>
              <a:rPr lang="en-US" sz="3600" dirty="0" smtClean="0"/>
              <a:t>Panel </a:t>
            </a:r>
            <a:r>
              <a:rPr lang="en-US" sz="3600" b="1" dirty="0" smtClean="0"/>
              <a:t>structure for </a:t>
            </a:r>
            <a:r>
              <a:rPr lang="en-US" sz="3600" dirty="0" smtClean="0"/>
              <a:t>the research and development (</a:t>
            </a:r>
            <a:r>
              <a:rPr lang="en-US" sz="3600" b="1" dirty="0" smtClean="0"/>
              <a:t>R&amp;D</a:t>
            </a:r>
            <a:r>
              <a:rPr lang="en-US" sz="3600" dirty="0" smtClean="0"/>
              <a:t>) phase of the development of an occupational information system (OIS) for the Social Security Administration’s (SSA’s) disability adjudication process</a:t>
            </a:r>
            <a:endParaRPr lang="en-US" sz="3600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04800"/>
            <a:ext cx="7498080" cy="1143000"/>
          </a:xfrm>
        </p:spPr>
        <p:txBody>
          <a:bodyPr>
            <a:normAutofit/>
          </a:bodyPr>
          <a:lstStyle/>
          <a:p>
            <a:r>
              <a:rPr lang="en-US" sz="4800" dirty="0" smtClean="0"/>
              <a:t>First Year Activities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600200"/>
            <a:ext cx="8153400" cy="52578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February 2009 inaugural meeting and working subcommittee development</a:t>
            </a:r>
          </a:p>
          <a:p>
            <a:pPr>
              <a:buNone/>
            </a:pPr>
            <a:endParaRPr lang="en-US" sz="800" dirty="0" smtClean="0"/>
          </a:p>
          <a:p>
            <a:r>
              <a:rPr lang="en-US" sz="3600" dirty="0" smtClean="0"/>
              <a:t>Initial Phase: Advice and recommendations to SSA regarding</a:t>
            </a:r>
          </a:p>
          <a:p>
            <a:pPr lvl="1"/>
            <a:r>
              <a:rPr lang="en-US" sz="3200" b="1" dirty="0" smtClean="0"/>
              <a:t>content model data elements</a:t>
            </a:r>
            <a:r>
              <a:rPr lang="en-US" sz="3200" dirty="0" smtClean="0"/>
              <a:t> for an occupational information system (OIS)</a:t>
            </a:r>
          </a:p>
          <a:p>
            <a:pPr lvl="1"/>
            <a:r>
              <a:rPr lang="en-US" sz="3200" b="1" dirty="0" smtClean="0"/>
              <a:t>classification</a:t>
            </a:r>
            <a:r>
              <a:rPr lang="en-US" sz="3200" dirty="0" smtClean="0"/>
              <a:t> of the OIS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0"/>
            <a:ext cx="7498080" cy="1143000"/>
          </a:xfrm>
        </p:spPr>
        <p:txBody>
          <a:bodyPr>
            <a:normAutofit/>
          </a:bodyPr>
          <a:lstStyle/>
          <a:p>
            <a:r>
              <a:rPr lang="en-US" sz="4800" dirty="0" smtClean="0"/>
              <a:t>First Year Activities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066800"/>
            <a:ext cx="8153400" cy="55626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Operating Guidelines approved,  Executive Subcommittee formed April, 2009 (chairs of working subcommittees)</a:t>
            </a:r>
          </a:p>
          <a:p>
            <a:pPr lvl="1"/>
            <a:r>
              <a:rPr lang="en-US" sz="3200" dirty="0" smtClean="0"/>
              <a:t>Subcommittees recommend to Panel </a:t>
            </a:r>
            <a:r>
              <a:rPr lang="en-US" sz="3200" dirty="0" smtClean="0">
                <a:sym typeface="Wingdings" pitchFamily="2" charset="2"/>
              </a:rPr>
              <a:t></a:t>
            </a:r>
            <a:r>
              <a:rPr lang="en-US" sz="3200" dirty="0" smtClean="0"/>
              <a:t> Panel to SSA  </a:t>
            </a:r>
            <a:r>
              <a:rPr lang="en-US" sz="3200" dirty="0" smtClean="0">
                <a:sym typeface="Wingdings" pitchFamily="2" charset="2"/>
              </a:rPr>
              <a:t> SSA decides</a:t>
            </a:r>
          </a:p>
          <a:p>
            <a:pPr lvl="1">
              <a:buNone/>
            </a:pPr>
            <a:endParaRPr lang="en-US" sz="800" dirty="0" smtClean="0"/>
          </a:p>
          <a:p>
            <a:r>
              <a:rPr lang="en-US" sz="3600" dirty="0" smtClean="0"/>
              <a:t>OIDAP report regarding initial phase recommendations for the OIS delivered to SSA September 30, 2009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Important Report 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447800"/>
            <a:ext cx="7924800" cy="495300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Voted-upon recommendations</a:t>
            </a:r>
            <a:r>
              <a:rPr lang="en-US" dirty="0" smtClean="0"/>
              <a:t> to SSA </a:t>
            </a:r>
            <a:r>
              <a:rPr lang="en-US" b="1" dirty="0" smtClean="0">
                <a:solidFill>
                  <a:srgbClr val="FF0000"/>
                </a:solidFill>
              </a:rPr>
              <a:t>are in the overall report</a:t>
            </a:r>
            <a:r>
              <a:rPr lang="en-US" dirty="0" smtClean="0"/>
              <a:t>, not in the appendices</a:t>
            </a:r>
          </a:p>
          <a:p>
            <a:pPr>
              <a:buNone/>
            </a:pPr>
            <a:endParaRPr lang="en-US" sz="900" b="1" dirty="0" smtClean="0"/>
          </a:p>
          <a:p>
            <a:r>
              <a:rPr lang="en-US" b="1" dirty="0" smtClean="0">
                <a:solidFill>
                  <a:srgbClr val="FF0000"/>
                </a:solidFill>
              </a:rPr>
              <a:t>Differences between </a:t>
            </a:r>
            <a:r>
              <a:rPr lang="en-US" dirty="0" smtClean="0"/>
              <a:t>subcommittee reports in </a:t>
            </a:r>
            <a:r>
              <a:rPr lang="en-US" b="1" dirty="0" smtClean="0">
                <a:solidFill>
                  <a:srgbClr val="FF0000"/>
                </a:solidFill>
              </a:rPr>
              <a:t>the appendices and</a:t>
            </a:r>
            <a:r>
              <a:rPr lang="en-US" dirty="0" smtClean="0"/>
              <a:t> the </a:t>
            </a:r>
            <a:r>
              <a:rPr lang="en-US" b="1" dirty="0" smtClean="0">
                <a:solidFill>
                  <a:srgbClr val="FF0000"/>
                </a:solidFill>
              </a:rPr>
              <a:t>overall report reflect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iterative</a:t>
            </a:r>
            <a:r>
              <a:rPr lang="en-US" b="1" dirty="0" smtClean="0"/>
              <a:t> nature of the </a:t>
            </a:r>
            <a:r>
              <a:rPr lang="en-US" b="1" dirty="0" smtClean="0">
                <a:solidFill>
                  <a:srgbClr val="FF0000"/>
                </a:solidFill>
              </a:rPr>
              <a:t>process</a:t>
            </a:r>
          </a:p>
          <a:p>
            <a:pPr>
              <a:buNone/>
            </a:pPr>
            <a:endParaRPr lang="en-US" sz="900" b="1" dirty="0" smtClean="0">
              <a:solidFill>
                <a:srgbClr val="FF0000"/>
              </a:solidFill>
            </a:endParaRPr>
          </a:p>
          <a:p>
            <a:r>
              <a:rPr lang="en-US" b="1" dirty="0" smtClean="0">
                <a:solidFill>
                  <a:srgbClr val="FF0000"/>
                </a:solidFill>
              </a:rPr>
              <a:t>Report recommendations are  the starting point of an ongoing and dynamic process </a:t>
            </a:r>
            <a:r>
              <a:rPr lang="en-US" dirty="0" smtClean="0"/>
              <a:t>launched in the initial phase of the OIDAP’s advice and recommendations to the SSA</a:t>
            </a:r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Transition to R&amp;D Phase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447800"/>
            <a:ext cx="7924800" cy="4800600"/>
          </a:xfrm>
        </p:spPr>
        <p:txBody>
          <a:bodyPr>
            <a:normAutofit fontScale="92500"/>
          </a:bodyPr>
          <a:lstStyle/>
          <a:p>
            <a:r>
              <a:rPr lang="en-US" sz="3900" dirty="0" smtClean="0"/>
              <a:t>Since recommendations were delivered</a:t>
            </a:r>
          </a:p>
          <a:p>
            <a:pPr lvl="1"/>
            <a:r>
              <a:rPr lang="en-US" sz="3700" i="1" dirty="0" smtClean="0"/>
              <a:t>October</a:t>
            </a:r>
          </a:p>
          <a:p>
            <a:pPr lvl="2"/>
            <a:r>
              <a:rPr lang="en-US" sz="3500" dirty="0" smtClean="0"/>
              <a:t>Report disseminated to various entities</a:t>
            </a:r>
          </a:p>
          <a:p>
            <a:pPr lvl="2"/>
            <a:r>
              <a:rPr lang="en-US" sz="3500" dirty="0" smtClean="0"/>
              <a:t>Presentations to NOSSCR, IARP (conference and webinar)</a:t>
            </a:r>
          </a:p>
          <a:p>
            <a:pPr lvl="2"/>
            <a:r>
              <a:rPr lang="en-US" sz="3500" dirty="0" smtClean="0"/>
              <a:t>Review of subcommittee structure for OIS R&amp;D phase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0"/>
            <a:ext cx="7924800" cy="1295400"/>
          </a:xfrm>
        </p:spPr>
        <p:txBody>
          <a:bodyPr>
            <a:noAutofit/>
          </a:bodyPr>
          <a:lstStyle/>
          <a:p>
            <a:r>
              <a:rPr lang="en-US" sz="4800" dirty="0" smtClean="0"/>
              <a:t>Subcommittee Structure Goals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066800"/>
            <a:ext cx="8153400" cy="5791200"/>
          </a:xfrm>
        </p:spPr>
        <p:txBody>
          <a:bodyPr>
            <a:normAutofit lnSpcReduction="10000"/>
          </a:bodyPr>
          <a:lstStyle/>
          <a:p>
            <a:pPr marL="596646" indent="-514350">
              <a:buFont typeface="+mj-lt"/>
              <a:buAutoNum type="arabicPeriod"/>
            </a:pPr>
            <a:r>
              <a:rPr lang="en-US" sz="3600" b="1" dirty="0" smtClean="0"/>
              <a:t>Functional </a:t>
            </a:r>
            <a:r>
              <a:rPr lang="en-US" sz="3600" dirty="0" smtClean="0"/>
              <a:t>per needs of overall project and</a:t>
            </a:r>
            <a:r>
              <a:rPr lang="en-US" sz="3600" b="1" dirty="0" smtClean="0"/>
              <a:t> integrative</a:t>
            </a:r>
            <a:r>
              <a:rPr lang="en-US" sz="3600" dirty="0" smtClean="0"/>
              <a:t> of skillsets of OIDAP members</a:t>
            </a:r>
          </a:p>
          <a:p>
            <a:pPr marL="596646" indent="-514350">
              <a:buFont typeface="+mj-lt"/>
              <a:buAutoNum type="arabicPeriod"/>
            </a:pPr>
            <a:r>
              <a:rPr lang="en-US" sz="3600" b="1" dirty="0" smtClean="0"/>
              <a:t>Lean</a:t>
            </a:r>
            <a:r>
              <a:rPr lang="en-US" sz="3600" dirty="0" smtClean="0"/>
              <a:t> and </a:t>
            </a:r>
            <a:r>
              <a:rPr lang="en-US" sz="3600" b="1" dirty="0" smtClean="0"/>
              <a:t>flexible</a:t>
            </a:r>
            <a:r>
              <a:rPr lang="en-US" sz="3600" dirty="0" smtClean="0"/>
              <a:t> to respond quickly to immediate, timely, or episodic research and incoming/outgoing communication </a:t>
            </a:r>
            <a:r>
              <a:rPr lang="en-US" sz="3600" dirty="0" smtClean="0"/>
              <a:t>needs (two main areas of function)</a:t>
            </a:r>
            <a:endParaRPr lang="en-US" sz="3600" dirty="0" smtClean="0"/>
          </a:p>
          <a:p>
            <a:pPr marL="596646" indent="-514350">
              <a:buFont typeface="+mj-lt"/>
              <a:buAutoNum type="arabicPeriod"/>
            </a:pPr>
            <a:r>
              <a:rPr lang="en-US" sz="3600" b="1" dirty="0" smtClean="0"/>
              <a:t>Maintain</a:t>
            </a:r>
            <a:r>
              <a:rPr lang="en-US" sz="3600" dirty="0" smtClean="0"/>
              <a:t> </a:t>
            </a:r>
            <a:r>
              <a:rPr lang="en-US" sz="3600" b="1" dirty="0" smtClean="0"/>
              <a:t>person-</a:t>
            </a:r>
            <a:r>
              <a:rPr lang="en-US" sz="3600" dirty="0" smtClean="0"/>
              <a:t> and </a:t>
            </a:r>
            <a:r>
              <a:rPr lang="en-US" sz="3600" b="1" dirty="0" smtClean="0"/>
              <a:t>work-side subject matter expertise</a:t>
            </a:r>
            <a:r>
              <a:rPr lang="en-US" sz="3600" dirty="0" smtClean="0"/>
              <a:t> for issue consultation</a:t>
            </a:r>
            <a:endParaRPr lang="en-US" sz="3600" b="1" dirty="0" smtClean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0"/>
            <a:ext cx="7498080" cy="990600"/>
          </a:xfrm>
        </p:spPr>
        <p:txBody>
          <a:bodyPr>
            <a:normAutofit/>
          </a:bodyPr>
          <a:lstStyle/>
          <a:p>
            <a:pPr algn="ctr"/>
            <a:r>
              <a:rPr lang="en-US" sz="4800" dirty="0" smtClean="0"/>
              <a:t>Subcommittee Structure</a:t>
            </a:r>
            <a:endParaRPr lang="en-US" sz="4800" dirty="0"/>
          </a:p>
        </p:txBody>
      </p:sp>
      <p:sp>
        <p:nvSpPr>
          <p:cNvPr id="4" name="Rectangle 10"/>
          <p:cNvSpPr>
            <a:spLocks noChangeArrowheads="1"/>
          </p:cNvSpPr>
          <p:nvPr/>
        </p:nvSpPr>
        <p:spPr bwMode="auto">
          <a:xfrm>
            <a:off x="1219200" y="2362200"/>
            <a:ext cx="3733800" cy="40386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b="1" dirty="0">
              <a:solidFill>
                <a:schemeClr val="accent2"/>
              </a:solidFill>
            </a:endParaRPr>
          </a:p>
          <a:p>
            <a:pPr algn="ctr"/>
            <a:endParaRPr lang="en-US" b="1" dirty="0">
              <a:solidFill>
                <a:schemeClr val="accent2"/>
              </a:solidFill>
            </a:endParaRPr>
          </a:p>
          <a:p>
            <a:pPr algn="ctr"/>
            <a:r>
              <a:rPr lang="en-US" b="1" dirty="0">
                <a:solidFill>
                  <a:schemeClr val="accent2"/>
                </a:solidFill>
              </a:rPr>
              <a:t>RESEARCH</a:t>
            </a: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5105400" y="2362200"/>
            <a:ext cx="3733800" cy="4038600"/>
          </a:xfrm>
          <a:prstGeom prst="rect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 dirty="0" smtClean="0">
                <a:solidFill>
                  <a:schemeClr val="accent2"/>
                </a:solidFill>
              </a:rPr>
              <a:t>USER NEEDS</a:t>
            </a:r>
          </a:p>
          <a:p>
            <a:pPr algn="ctr"/>
            <a:endParaRPr lang="en-US" b="1" dirty="0" smtClean="0">
              <a:solidFill>
                <a:schemeClr val="accent2"/>
              </a:solidFill>
            </a:endParaRPr>
          </a:p>
          <a:p>
            <a:pPr algn="ctr"/>
            <a:r>
              <a:rPr lang="en-US" b="1" dirty="0" smtClean="0">
                <a:solidFill>
                  <a:schemeClr val="accent2"/>
                </a:solidFill>
              </a:rPr>
              <a:t>&amp; </a:t>
            </a:r>
          </a:p>
          <a:p>
            <a:pPr algn="ctr"/>
            <a:endParaRPr lang="en-US" b="1" dirty="0" smtClean="0">
              <a:solidFill>
                <a:schemeClr val="accent2"/>
              </a:solidFill>
            </a:endParaRPr>
          </a:p>
          <a:p>
            <a:pPr algn="ctr"/>
            <a:r>
              <a:rPr lang="en-US" b="1" dirty="0" smtClean="0">
                <a:solidFill>
                  <a:schemeClr val="accent2"/>
                </a:solidFill>
              </a:rPr>
              <a:t>RELATIONS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6" name="Oval 8"/>
          <p:cNvSpPr>
            <a:spLocks noChangeArrowheads="1"/>
          </p:cNvSpPr>
          <p:nvPr/>
        </p:nvSpPr>
        <p:spPr bwMode="auto">
          <a:xfrm>
            <a:off x="4114800" y="2895600"/>
            <a:ext cx="1905000" cy="609600"/>
          </a:xfrm>
          <a:prstGeom prst="ellipse">
            <a:avLst/>
          </a:prstGeom>
          <a:solidFill>
            <a:schemeClr val="bg1"/>
          </a:solidFill>
          <a:ln w="57150" cmpd="thinThick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200" b="1" dirty="0"/>
              <a:t>Work </a:t>
            </a:r>
          </a:p>
          <a:p>
            <a:pPr algn="ctr"/>
            <a:r>
              <a:rPr lang="en-US" sz="1200" b="1" dirty="0"/>
              <a:t>Taxonomy</a:t>
            </a:r>
          </a:p>
        </p:txBody>
      </p:sp>
      <p:sp>
        <p:nvSpPr>
          <p:cNvPr id="11" name="AutoShape 13"/>
          <p:cNvSpPr>
            <a:spLocks noChangeArrowheads="1"/>
          </p:cNvSpPr>
          <p:nvPr/>
        </p:nvSpPr>
        <p:spPr bwMode="auto">
          <a:xfrm>
            <a:off x="2667000" y="914400"/>
            <a:ext cx="4724400" cy="1371600"/>
          </a:xfrm>
          <a:prstGeom prst="downArrowCallout">
            <a:avLst>
              <a:gd name="adj1" fmla="val 70455"/>
              <a:gd name="adj2" fmla="val 70455"/>
              <a:gd name="adj3" fmla="val 16667"/>
              <a:gd name="adj4" fmla="val 6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1" dirty="0"/>
              <a:t>EXECTIVE SUBCOMMITTEE</a:t>
            </a:r>
          </a:p>
        </p:txBody>
      </p:sp>
      <p:sp>
        <p:nvSpPr>
          <p:cNvPr id="12" name="Oval 8"/>
          <p:cNvSpPr>
            <a:spLocks noChangeArrowheads="1"/>
          </p:cNvSpPr>
          <p:nvPr/>
        </p:nvSpPr>
        <p:spPr bwMode="auto">
          <a:xfrm>
            <a:off x="4114800" y="3733800"/>
            <a:ext cx="1905000" cy="609600"/>
          </a:xfrm>
          <a:prstGeom prst="ellipse">
            <a:avLst/>
          </a:prstGeom>
          <a:solidFill>
            <a:schemeClr val="bg1"/>
          </a:solidFill>
          <a:ln w="57150" cmpd="thinThick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200" b="1" dirty="0" smtClean="0"/>
              <a:t>Physical</a:t>
            </a:r>
          </a:p>
          <a:p>
            <a:pPr algn="ctr"/>
            <a:r>
              <a:rPr lang="en-US" sz="1200" b="1" dirty="0" smtClean="0"/>
              <a:t>Demands</a:t>
            </a:r>
            <a:endParaRPr lang="en-US" sz="1200" b="1" dirty="0"/>
          </a:p>
        </p:txBody>
      </p:sp>
      <p:sp>
        <p:nvSpPr>
          <p:cNvPr id="14" name="Oval 8"/>
          <p:cNvSpPr>
            <a:spLocks noChangeArrowheads="1"/>
          </p:cNvSpPr>
          <p:nvPr/>
        </p:nvSpPr>
        <p:spPr bwMode="auto">
          <a:xfrm>
            <a:off x="4114800" y="4572000"/>
            <a:ext cx="1905000" cy="609600"/>
          </a:xfrm>
          <a:prstGeom prst="ellipse">
            <a:avLst/>
          </a:prstGeom>
          <a:solidFill>
            <a:schemeClr val="bg1"/>
          </a:solidFill>
          <a:ln w="57150" cmpd="thinThick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200" b="1" dirty="0" smtClean="0"/>
              <a:t>Mental/</a:t>
            </a:r>
          </a:p>
          <a:p>
            <a:pPr algn="ctr"/>
            <a:r>
              <a:rPr lang="en-US" sz="1200" b="1" dirty="0" smtClean="0"/>
              <a:t>Cognitive</a:t>
            </a:r>
            <a:endParaRPr lang="en-US" sz="1200" b="1" dirty="0"/>
          </a:p>
        </p:txBody>
      </p:sp>
      <p:sp>
        <p:nvSpPr>
          <p:cNvPr id="15" name="Oval 8"/>
          <p:cNvSpPr>
            <a:spLocks noChangeArrowheads="1"/>
          </p:cNvSpPr>
          <p:nvPr/>
        </p:nvSpPr>
        <p:spPr bwMode="auto">
          <a:xfrm>
            <a:off x="4114800" y="5334000"/>
            <a:ext cx="1905000" cy="609600"/>
          </a:xfrm>
          <a:prstGeom prst="ellipse">
            <a:avLst/>
          </a:prstGeom>
          <a:solidFill>
            <a:schemeClr val="bg1"/>
          </a:solidFill>
          <a:ln w="57150" cmpd="thinThick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200" b="1" dirty="0" smtClean="0"/>
              <a:t>Work </a:t>
            </a:r>
            <a:endParaRPr lang="en-US" sz="1200" b="1" dirty="0"/>
          </a:p>
          <a:p>
            <a:pPr algn="ctr"/>
            <a:r>
              <a:rPr lang="en-US" sz="1200" b="1" dirty="0" smtClean="0"/>
              <a:t>Experience Analysis</a:t>
            </a:r>
            <a:endParaRPr lang="en-US" sz="1200" b="1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152400"/>
            <a:ext cx="7498080" cy="914400"/>
          </a:xfrm>
        </p:spPr>
        <p:txBody>
          <a:bodyPr/>
          <a:lstStyle/>
          <a:p>
            <a:r>
              <a:rPr lang="en-US" dirty="0" smtClean="0"/>
              <a:t>Subcommittees and Chairs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990600"/>
            <a:ext cx="8077200" cy="55626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b="1" i="1" u="sng" dirty="0" smtClean="0"/>
              <a:t>Function-Based Subcommittees</a:t>
            </a:r>
          </a:p>
          <a:p>
            <a:pPr>
              <a:buNone/>
            </a:pPr>
            <a:endParaRPr lang="en-US" sz="800" b="1" i="1" dirty="0" smtClean="0"/>
          </a:p>
          <a:p>
            <a:r>
              <a:rPr lang="en-US" b="1" dirty="0" smtClean="0"/>
              <a:t>User Needs &amp; Relations</a:t>
            </a:r>
            <a:r>
              <a:rPr lang="en-US" dirty="0" smtClean="0"/>
              <a:t>: Nancy Shor</a:t>
            </a:r>
          </a:p>
          <a:p>
            <a:r>
              <a:rPr lang="en-US" b="1" dirty="0" smtClean="0"/>
              <a:t>Research</a:t>
            </a:r>
            <a:r>
              <a:rPr lang="en-US" dirty="0" smtClean="0"/>
              <a:t>: Sylvia Karman</a:t>
            </a:r>
            <a:endParaRPr lang="en-US" sz="800" dirty="0" smtClean="0"/>
          </a:p>
          <a:p>
            <a:pPr algn="ctr">
              <a:buNone/>
            </a:pPr>
            <a:r>
              <a:rPr lang="en-US" sz="1100" b="1" i="1" dirty="0" smtClean="0">
                <a:latin typeface="Arial"/>
                <a:cs typeface="Arial"/>
              </a:rPr>
              <a:t>♦ ♦ ♦</a:t>
            </a:r>
            <a:r>
              <a:rPr lang="en-US" sz="1100" b="1" i="1" dirty="0" smtClean="0"/>
              <a:t> </a:t>
            </a:r>
            <a:r>
              <a:rPr lang="en-US" sz="1100" b="1" i="1" dirty="0" smtClean="0">
                <a:latin typeface="Arial"/>
                <a:cs typeface="Arial"/>
              </a:rPr>
              <a:t>♦ ♦</a:t>
            </a:r>
            <a:r>
              <a:rPr lang="en-US" sz="1100" b="1" i="1" dirty="0" smtClean="0"/>
              <a:t> </a:t>
            </a:r>
            <a:r>
              <a:rPr lang="en-US" sz="1100" b="1" i="1" dirty="0" smtClean="0">
                <a:latin typeface="Arial"/>
                <a:cs typeface="Arial"/>
              </a:rPr>
              <a:t>♦</a:t>
            </a:r>
          </a:p>
          <a:p>
            <a:pPr>
              <a:buNone/>
            </a:pPr>
            <a:r>
              <a:rPr lang="en-US" b="1" i="1" u="sng" dirty="0" smtClean="0"/>
              <a:t>Consultative Person-Side, Work-Side, and Linkage Subcommittees</a:t>
            </a:r>
          </a:p>
          <a:p>
            <a:pPr>
              <a:buNone/>
            </a:pPr>
            <a:endParaRPr lang="en-US" sz="900" b="1" i="1" dirty="0" smtClean="0"/>
          </a:p>
          <a:p>
            <a:r>
              <a:rPr lang="en-US" b="1" dirty="0" smtClean="0"/>
              <a:t>Work Taxonomy/Classification</a:t>
            </a:r>
            <a:r>
              <a:rPr lang="en-US" dirty="0" smtClean="0"/>
              <a:t>: Mark Wilson</a:t>
            </a:r>
          </a:p>
          <a:p>
            <a:r>
              <a:rPr lang="en-US" b="1" dirty="0" smtClean="0"/>
              <a:t>Physical Demands</a:t>
            </a:r>
            <a:r>
              <a:rPr lang="en-US" dirty="0" smtClean="0"/>
              <a:t>: Deborah Lechner</a:t>
            </a:r>
          </a:p>
          <a:p>
            <a:r>
              <a:rPr lang="en-US" b="1" dirty="0" smtClean="0"/>
              <a:t>Mental/Cognitive Demands</a:t>
            </a:r>
            <a:r>
              <a:rPr lang="en-US" dirty="0" smtClean="0"/>
              <a:t>: David Schretlen</a:t>
            </a:r>
          </a:p>
          <a:p>
            <a:r>
              <a:rPr lang="en-US" b="1" dirty="0" smtClean="0"/>
              <a:t>Work Experience Analysis</a:t>
            </a:r>
            <a:r>
              <a:rPr lang="en-US" dirty="0" smtClean="0"/>
              <a:t>: Thomas Hardy</a:t>
            </a:r>
          </a:p>
          <a:p>
            <a:pPr>
              <a:buNone/>
            </a:pPr>
            <a:endParaRPr lang="en-US" sz="1100" b="1" i="1" dirty="0" smtClean="0">
              <a:latin typeface="Arial"/>
              <a:cs typeface="Arial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2684</TotalTime>
  <Words>625</Words>
  <Application>Microsoft Office PowerPoint</Application>
  <PresentationFormat>On-screen Show (4:3)</PresentationFormat>
  <Paragraphs>128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Solstice</vt:lpstr>
      <vt:lpstr>Occupational Information Development Advisory Panel (OIDAP):  Restructuring and Transition into R&amp;D Phase Activities and Recommendations </vt:lpstr>
      <vt:lpstr>What Will We Cover?</vt:lpstr>
      <vt:lpstr>First Year Activities</vt:lpstr>
      <vt:lpstr>First Year Activities</vt:lpstr>
      <vt:lpstr>Important Report Content</vt:lpstr>
      <vt:lpstr>Transition to R&amp;D Phase</vt:lpstr>
      <vt:lpstr>Subcommittee Structure Goals</vt:lpstr>
      <vt:lpstr>Subcommittee Structure</vt:lpstr>
      <vt:lpstr>Subcommittees and Chairs</vt:lpstr>
      <vt:lpstr>Subcommittees and Chairs</vt:lpstr>
      <vt:lpstr>Transition</vt:lpstr>
      <vt:lpstr>Transition</vt:lpstr>
      <vt:lpstr>Looking Forward: R&amp;D</vt:lpstr>
      <vt:lpstr>Five Things To Take Away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Occupational Information Development Advisory Panel (OIDAP): Recommendations and Restructuring</dc:title>
  <dc:creator>Mary Barros-Bailey</dc:creator>
  <cp:lastModifiedBy>Mary Barros-Bailey, PhD, CRC</cp:lastModifiedBy>
  <cp:revision>55</cp:revision>
  <dcterms:created xsi:type="dcterms:W3CDTF">2007-08-22T05:10:18Z</dcterms:created>
  <dcterms:modified xsi:type="dcterms:W3CDTF">2010-01-19T15:16:10Z</dcterms:modified>
</cp:coreProperties>
</file>